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3"/>
  </p:sldMasterIdLst>
  <p:sldIdLst>
    <p:sldId id="256" r:id="rId4"/>
    <p:sldId id="274" r:id="rId5"/>
    <p:sldId id="306" r:id="rId6"/>
    <p:sldId id="281" r:id="rId7"/>
    <p:sldId id="291" r:id="rId8"/>
    <p:sldId id="292" r:id="rId9"/>
    <p:sldId id="307" r:id="rId10"/>
    <p:sldId id="282" r:id="rId11"/>
    <p:sldId id="299" r:id="rId12"/>
    <p:sldId id="308" r:id="rId13"/>
    <p:sldId id="300" r:id="rId14"/>
    <p:sldId id="293" r:id="rId15"/>
    <p:sldId id="302" r:id="rId16"/>
    <p:sldId id="294" r:id="rId17"/>
    <p:sldId id="303" r:id="rId18"/>
    <p:sldId id="309" r:id="rId19"/>
    <p:sldId id="295" r:id="rId20"/>
    <p:sldId id="296" r:id="rId21"/>
    <p:sldId id="310" r:id="rId22"/>
    <p:sldId id="283" r:id="rId23"/>
    <p:sldId id="275" r:id="rId24"/>
  </p:sldIdLst>
  <p:sldSz cx="12192000" cy="6858000"/>
  <p:notesSz cx="6858000" cy="9144000"/>
  <p:embeddedFontLst>
    <p:embeddedFont>
      <p:font typeface="Poppins" panose="00000500000000000000" pitchFamily="2" charset="77"/>
      <p:regular r:id="rId28"/>
    </p:embeddedFont>
    <p:embeddedFont>
      <p:font typeface="Calibri" panose="020F030202020403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EC1E"/>
    <a:srgbClr val="0E2247"/>
    <a:srgbClr val="112955"/>
    <a:srgbClr val="0B1A37"/>
    <a:srgbClr val="0F2349"/>
    <a:srgbClr val="FA2300"/>
    <a:srgbClr val="E61D2A"/>
    <a:srgbClr val="F05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9"/>
    <p:restoredTop sz="95794"/>
  </p:normalViewPr>
  <p:slideViewPr>
    <p:cSldViewPr snapToGrid="0">
      <p:cViewPr varScale="1">
        <p:scale>
          <a:sx n="101" d="100"/>
          <a:sy n="101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112955"/>
            </a:gs>
            <a:gs pos="0">
              <a:srgbClr val="0B1A3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112955"/>
            </a:gs>
            <a:gs pos="0">
              <a:srgbClr val="0B1A3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80957-6266-2842-9F4D-FECF820957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B1BE-A9FB-2B46-965C-BB84268CC1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GIF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3592" y="1057804"/>
            <a:ext cx="6424815" cy="3759411"/>
          </a:xfrm>
          <a:prstGeom prst="rect">
            <a:avLst/>
          </a:prstGeom>
        </p:spPr>
      </p:pic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970" y="3223260"/>
            <a:ext cx="1351915" cy="1351915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884170" y="5135880"/>
            <a:ext cx="6424295" cy="1178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GB" sz="2000" b="1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华中科技大学</a:t>
            </a:r>
            <a:r>
              <a:rPr lang="en-US" altLang="zh-CN" sz="2000" b="1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-</a:t>
            </a:r>
            <a:r>
              <a:rPr lang="zh-CN" altLang="en-GB" sz="2000" b="1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网络空间安全学院</a:t>
            </a:r>
            <a:r>
              <a:rPr lang="en-US" altLang="zh-CN" sz="2000" b="1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丁鹏宇</a:t>
            </a:r>
            <a:r>
              <a:rPr lang="en-US" altLang="zh-CN" sz="2000" b="1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2024.05.25</a:t>
            </a:r>
            <a:endParaRPr lang="en-US" altLang="zh-CN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30260" y="3060700"/>
            <a:ext cx="443865" cy="252730"/>
          </a:xfrm>
          <a:prstGeom prst="rect">
            <a:avLst/>
          </a:prstGeom>
          <a:solidFill>
            <a:srgbClr val="0E2247"/>
          </a:solidFill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的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前世</a:t>
            </a:r>
            <a:endParaRPr lang="zh-CN" altLang="en-US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889444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en-US" altLang="zh-CN" sz="2400">
                <a:solidFill>
                  <a:schemeClr val="bg1"/>
                </a:solidFill>
                <a:sym typeface="+mn-ea"/>
              </a:rPr>
              <a:t>pwn.hust.college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bg1"/>
                </a:solidFill>
                <a:sym typeface="+mn-ea"/>
              </a:rPr>
              <a:t>在2023学年软件安全理论课程教学投入使用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bg1"/>
                </a:solidFill>
                <a:sym typeface="+mn-ea"/>
              </a:rPr>
              <a:t>在2023学年软件安全实验课程教学投入使用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bg1"/>
                </a:solidFill>
                <a:sym typeface="+mn-ea"/>
              </a:rPr>
              <a:t>受到学生的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广泛好评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US" sz="24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pic>
        <p:nvPicPr>
          <p:cNvPr id="12" name="图片 11" descr="img_v3_02aa_7d90801c-0fe8-4d0e-9d65-36cb2489bc0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80" y="1425575"/>
            <a:ext cx="6370955" cy="5247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的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前世</a:t>
            </a:r>
            <a:endParaRPr lang="zh-CN" altLang="en-US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34080" y="55359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4" name="图片 3" descr="img_v3_02as_be15b4d7-cf08-4937-9f24-260f79c4625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" y="2849880"/>
            <a:ext cx="5800090" cy="12134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 descr="img_v3_02as_84ed92a8-c2cc-441d-8973-6cb9667b4f2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" y="1697990"/>
            <a:ext cx="5725795" cy="855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 descr="img_v3_02as_76e502ac-bbe1-42b2-a071-4f47d19f9b4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" y="4722495"/>
            <a:ext cx="5725795" cy="1181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 descr="img_v3_02as_a2cf2c24-b583-4f0f-858d-98aca1be458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0" y="1697990"/>
            <a:ext cx="5784215" cy="2106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 descr="img_v3_02as_35f8cbeb-9087-4298-8329-f4c8f94e15d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300" y="5060315"/>
            <a:ext cx="5882005" cy="843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 descr="截屏2024-05-23 22.27.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595" y="4020185"/>
            <a:ext cx="5822315" cy="6546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的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今生</a:t>
            </a:r>
            <a:endParaRPr lang="zh-CN" altLang="en-US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7927975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大版本更新，就是你了，宝可梦！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做题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===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闯关。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接入华中科技大学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one_pass 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统一认证。</a:t>
            </a: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无缝接入</a:t>
            </a: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kook</a:t>
            </a:r>
            <a:r>
              <a:rPr lang="zh-CN" altLang="en-US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，提供课程学习和沟通平台。</a:t>
            </a: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支持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X86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国产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ARM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  <a:sym typeface="+mn-ea"/>
              </a:rPr>
              <a:t>双架构。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zh-CN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pic>
        <p:nvPicPr>
          <p:cNvPr id="1028" name="Picture 4" descr="Pokem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395" y="2654935"/>
            <a:ext cx="6133465" cy="61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的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今生</a:t>
            </a:r>
            <a:endParaRPr lang="zh-CN" altLang="en-US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pic>
        <p:nvPicPr>
          <p:cNvPr id="1028" name="Picture 4" descr="Pokem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395" y="2654935"/>
            <a:ext cx="6133465" cy="61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30" y="453390"/>
            <a:ext cx="8024495" cy="5805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175" y="1065530"/>
            <a:ext cx="2472690" cy="2810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 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功能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介绍</a:t>
            </a:r>
            <a:endParaRPr lang="zh-CN" altLang="en-US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7927975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Vscode + Desktop + SSH </a:t>
            </a:r>
            <a:r>
              <a:rPr lang="zh-CN" altLang="en-US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多端做题，共享数据。</a:t>
            </a:r>
            <a:endParaRPr lang="en-US" altLang="zh-CN" sz="24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所有题目</a:t>
            </a: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所需环境，无需配置一键使用。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后端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zh-CN" altLang="en-GB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docker</a:t>
            </a: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轻量级</a:t>
            </a: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启动。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防止学生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zh-CN" altLang="en-GB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cheat</a:t>
            </a: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，实例隔离，使用动态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Flag</a:t>
            </a:r>
            <a:r>
              <a:rPr lang="zh-CN" altLang="en-US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题目与平台架构分离，保护平台</a:t>
            </a: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安全。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题目难度</a:t>
            </a: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可视化，星级越高，难度</a:t>
            </a: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越难。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综合类题目结合之前的关卡知识点。</a:t>
            </a:r>
            <a:endParaRPr lang="zh-CN" altLang="en-GB" sz="32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pic>
        <p:nvPicPr>
          <p:cNvPr id="1028" name="Picture 4" descr="Pokem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395" y="2654935"/>
            <a:ext cx="6133465" cy="61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 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技术实现</a:t>
            </a:r>
            <a:endParaRPr lang="zh-CN" altLang="en-US" sz="4800" b="1" dirty="0">
              <a:solidFill>
                <a:schemeClr val="bg1"/>
              </a:solidFill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79279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CTFd 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基础后端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+ </a:t>
            </a: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dojo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插件优化。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docker 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嵌套虚拟化，一站式解决所有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环境。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持久化增量平台数据，保证更新速度，</a:t>
            </a: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保证数据</a:t>
            </a: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不丢失。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nginx-proxy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自动化配置反代。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u="sng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en-GB" sz="24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pic>
        <p:nvPicPr>
          <p:cNvPr id="1028" name="Picture 4" descr="Pokem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395" y="2654935"/>
            <a:ext cx="6133465" cy="61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 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技术实现</a:t>
            </a:r>
            <a:endParaRPr lang="zh-CN" altLang="en-US" sz="4800" b="1" dirty="0">
              <a:solidFill>
                <a:schemeClr val="bg1"/>
              </a:solidFill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pic>
        <p:nvPicPr>
          <p:cNvPr id="1028" name="Picture 4" descr="Pokem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395" y="2654935"/>
            <a:ext cx="6133465" cy="61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25" y="1425575"/>
            <a:ext cx="5212715" cy="5129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实机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演示</a:t>
            </a:r>
            <a:endParaRPr lang="zh-CN" altLang="en-US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792797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https://pwn.cse.hust.edu.cn</a:t>
            </a:r>
            <a:br>
              <a:rPr lang="zh-CN" altLang="en-GB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</a:br>
            <a:endParaRPr lang="zh-CN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https://www.kookapp.cn/app/invite/soUkFL</a:t>
            </a:r>
            <a:endParaRPr lang="zh-CN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pic>
        <p:nvPicPr>
          <p:cNvPr id="1028" name="Picture 4" descr="Pokem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395" y="2654935"/>
            <a:ext cx="6133465" cy="61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 </a:t>
            </a:r>
            <a:r>
              <a:rPr lang="zh-CN" altLang="en-US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未来</a:t>
            </a:r>
            <a:r>
              <a:rPr lang="zh-CN" altLang="en-US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展望</a:t>
            </a:r>
            <a:endParaRPr lang="zh-CN" altLang="en-US" sz="4800" dirty="0">
              <a:solidFill>
                <a:schemeClr val="bg1"/>
              </a:solidFill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7927975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Dojo To</a:t>
            </a:r>
            <a:r>
              <a:rPr lang="en-US" altLang="zh-CN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GB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do</a:t>
            </a:r>
            <a:endParaRPr lang="zh-CN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班级/课程自动算分，避免繁杂的统计成绩。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校内上线</a:t>
            </a:r>
            <a:r>
              <a:rPr lang="zh-CN" altLang="en-GB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ARM</a:t>
            </a:r>
            <a:r>
              <a:rPr lang="zh-CN" altLang="en-GB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专版，从零开始学习</a:t>
            </a: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ARM pwn</a:t>
            </a:r>
            <a:r>
              <a:rPr lang="zh-CN" altLang="en-US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pwn.hust.college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上线公网，做到国内一流教育网站。</a:t>
            </a: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取之开源，回馈开源。</a:t>
            </a: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pic>
        <p:nvPicPr>
          <p:cNvPr id="1028" name="Picture 4" descr="Pokem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395" y="2654935"/>
            <a:ext cx="6133465" cy="61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261" y="4681344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75E-6 -3.33333E-6 L 4.375E-6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 </a:t>
            </a:r>
            <a:r>
              <a:rPr lang="zh-CN" altLang="en-US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未来</a:t>
            </a:r>
            <a:r>
              <a:rPr lang="zh-CN" altLang="en-US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展望</a:t>
            </a:r>
            <a:endParaRPr lang="zh-CN" altLang="en-US" sz="4800" dirty="0">
              <a:solidFill>
                <a:schemeClr val="bg1"/>
              </a:solidFill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pic>
        <p:nvPicPr>
          <p:cNvPr id="1028" name="Picture 4" descr="Pokem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395" y="2654935"/>
            <a:ext cx="6133465" cy="61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截屏2024-05-23 22.33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05" y="1836420"/>
            <a:ext cx="5605145" cy="2863215"/>
          </a:xfrm>
          <a:prstGeom prst="rect">
            <a:avLst/>
          </a:prstGeom>
        </p:spPr>
      </p:pic>
      <p:pic>
        <p:nvPicPr>
          <p:cNvPr id="2" name="图片 1" descr="截屏2024-05-23 22.35.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240" y="2773680"/>
            <a:ext cx="4364990" cy="2711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705" y="723900"/>
            <a:ext cx="8759190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开源安全实践与教育平台</a:t>
            </a:r>
            <a:endParaRPr lang="en-US" altLang="zh-CN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506158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32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前情提要</a:t>
            </a:r>
            <a:endParaRPr lang="zh-CN" altLang="en-GB" sz="32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zh-CN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Dojo </a:t>
            </a:r>
            <a:r>
              <a:rPr lang="zh-CN" altLang="en-US" sz="32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的</a:t>
            </a:r>
            <a:r>
              <a:rPr lang="zh-CN" altLang="en-GB" sz="32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前世今生</a:t>
            </a:r>
            <a:endParaRPr lang="zh-CN" altLang="en-GB" sz="32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32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en-GB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Dojo </a:t>
            </a:r>
            <a:r>
              <a:rPr lang="zh-CN" altLang="en-US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功能介绍</a:t>
            </a:r>
            <a:endParaRPr lang="zh-CN" altLang="en-US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en-GB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Q &amp; A</a:t>
            </a:r>
            <a:endParaRPr lang="en-US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00995" y="558800"/>
            <a:ext cx="1351915" cy="1351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en-GB" sz="48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Q &amp; A</a:t>
            </a:r>
            <a:endParaRPr lang="zh-CN" altLang="en-GB" sz="4800" b="1" dirty="0">
              <a:solidFill>
                <a:schemeClr val="bg1"/>
              </a:solidFill>
              <a:effectLst/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pic>
        <p:nvPicPr>
          <p:cNvPr id="1028" name="Picture 4" descr="Pokem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395" y="2654935"/>
            <a:ext cx="6133465" cy="61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/>
          <p:cNvSpPr txBox="1"/>
          <p:nvPr/>
        </p:nvSpPr>
        <p:spPr>
          <a:xfrm>
            <a:off x="1033780" y="1747520"/>
            <a:ext cx="899922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https://github.com/hust-open-atom-club</a:t>
            </a:r>
            <a:endParaRPr lang="zh-CN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https://github.com/hust-open-atom-club/S2VulnHub</a:t>
            </a:r>
            <a:endParaRPr lang="zh-CN" altLang="en-GB" sz="24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https://github.com/hust-open-atom-club/dojo</a:t>
            </a:r>
            <a:endParaRPr lang="zh-CN" altLang="en-GB" sz="24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GB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3592" y="1549294"/>
            <a:ext cx="6424815" cy="3759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705" y="723900"/>
            <a:ext cx="11355705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zh-CN" altLang="en-GB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前情提要</a:t>
            </a:r>
            <a:endParaRPr lang="zh-CN" altLang="en-GB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79279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32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什么是</a:t>
            </a:r>
            <a:r>
              <a:rPr lang="en-US" altLang="zh-CN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CTF?</a:t>
            </a:r>
            <a:endParaRPr lang="zh-CN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zh-CN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00995" y="558800"/>
            <a:ext cx="1351915" cy="13519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435" y="2542540"/>
            <a:ext cx="3962400" cy="3032760"/>
          </a:xfrm>
          <a:prstGeom prst="rect">
            <a:avLst/>
          </a:prstGeom>
        </p:spPr>
      </p:pic>
      <p:pic>
        <p:nvPicPr>
          <p:cNvPr id="5" name="图片 4" descr="b466b4071d30d21f7562d5fb6910c6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80" y="2542540"/>
            <a:ext cx="5610225" cy="3155950"/>
          </a:xfrm>
          <a:prstGeom prst="rect">
            <a:avLst/>
          </a:prstGeom>
        </p:spPr>
      </p:pic>
      <p:pic>
        <p:nvPicPr>
          <p:cNvPr id="4" name="图片 3" descr="newlogo-屎色背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0995" y="558800"/>
            <a:ext cx="1351915" cy="1351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705" y="723900"/>
            <a:ext cx="11355705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zh-CN" altLang="en-GB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前情提要</a:t>
            </a:r>
            <a:endParaRPr lang="zh-CN" altLang="en-GB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9103995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32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什么是</a:t>
            </a:r>
            <a:r>
              <a:rPr lang="en-US" altLang="zh-CN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CTF?</a:t>
            </a:r>
            <a:endParaRPr lang="zh-CN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zh-CN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CTF（夺旗赛）是一种特殊的信息安全竞赛。有三种常见的CTF类型：</a:t>
            </a:r>
            <a:r>
              <a:rPr lang="zh-CN" altLang="en-US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解题</a:t>
            </a:r>
            <a:r>
              <a:rPr lang="en-US" altLang="zh-CN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式、攻防式和混合式。</a:t>
            </a:r>
            <a:endParaRPr lang="en-US" altLang="zh-CN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zh-CN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</a:rPr>
              <a:t>解题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</a:rPr>
              <a:t>式CTF分布在不同的类别中。比赛时间结束后，积分总和最高的队伍即为CTF的获胜者。</a:t>
            </a:r>
            <a:endParaRPr lang="en-US" altLang="zh-CN" sz="2000" dirty="0">
              <a:solidFill>
                <a:schemeClr val="bg1"/>
              </a:solidFill>
              <a:latin typeface="+mn-ea"/>
              <a:cs typeface="+mn-ea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zh-CN" sz="2000" dirty="0">
              <a:solidFill>
                <a:schemeClr val="bg1"/>
              </a:solidFill>
              <a:latin typeface="+mn-ea"/>
              <a:cs typeface="+mn-ea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+mn-ea"/>
              </a:rPr>
              <a:t>攻防式CTF是另一种有趣的竞赛形式。你需要保护自己的服务以获得防守积分，并攻击对手以获得攻击积分。</a:t>
            </a:r>
            <a:endParaRPr lang="en-US" altLang="zh-CN" sz="2000" dirty="0">
              <a:solidFill>
                <a:schemeClr val="bg1"/>
              </a:solidFill>
              <a:latin typeface="+mn-ea"/>
              <a:cs typeface="+mn-ea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zh-CN" sz="20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00995" y="558800"/>
            <a:ext cx="1351915" cy="1351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705" y="723900"/>
            <a:ext cx="11355705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zh-CN" altLang="en-GB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前情提要</a:t>
            </a:r>
            <a:endParaRPr lang="zh-CN" altLang="en-GB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9546590" cy="3723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32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什么是</a:t>
            </a:r>
            <a:r>
              <a:rPr lang="en-US" altLang="zh-CN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PWN?</a:t>
            </a:r>
            <a:endParaRPr lang="zh-CN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457200" indent="-457200"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PWN是CTF竞赛中的一个重要类别，通常涉及对二进制程序的分析和利用</a:t>
            </a:r>
            <a:endParaRPr lang="zh-CN" altLang="en-US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457200" indent="-457200">
              <a:buFont typeface="Wingdings" panose="05000000000000000000" charset="0"/>
              <a:buChar char=""/>
            </a:pPr>
            <a:endParaRPr lang="zh-CN" altLang="en-US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457200" indent="-457200"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PWN挑战考验参赛者的逆向工程、漏洞分析和利用开发能力。</a:t>
            </a:r>
            <a:endParaRPr lang="en-US" altLang="zh-CN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457200" indent="-457200">
              <a:buFont typeface="Wingdings" panose="05000000000000000000" charset="0"/>
              <a:buChar char=""/>
            </a:pPr>
            <a:endParaRPr lang="en-US" altLang="zh-CN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457200" indent="-457200"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PWN这个词源于黑客文化中的一个拼写错误。在黑客圈子里，"own" 被用来表示成功地攻破系统或服务器，并获得对其的控制权。由于拼写错误，"own"变成了"pwn"，并逐渐被黑客社区广泛接受和使用。</a:t>
            </a:r>
            <a:endParaRPr lang="en-US" altLang="zh-CN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GB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00995" y="558800"/>
            <a:ext cx="1351915" cy="1351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705" y="723900"/>
            <a:ext cx="11355705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zh-CN" altLang="en-GB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前情提要</a:t>
            </a:r>
            <a:endParaRPr lang="zh-CN" altLang="en-GB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7927975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GB" sz="32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什么是</a:t>
            </a:r>
            <a:r>
              <a:rPr lang="en-US" altLang="zh-CN" sz="32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Dojo?</a:t>
            </a:r>
            <a:endParaRPr lang="en-US" altLang="zh-CN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zh-CN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DOJO (</a:t>
            </a:r>
            <a:r>
              <a:rPr lang="zh-CN" altLang="en-US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道馆</a:t>
            </a:r>
            <a:r>
              <a:rPr lang="en-US" altLang="zh-CN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) 是一个最先进的开源实践网络安全教育平台，旨在降低学生和教师的使用门槛。</a:t>
            </a:r>
            <a:endParaRPr lang="en-US" altLang="zh-CN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zh-CN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平台借鉴了CTF（夺旗赛）社区的经验，通过实践挑战</a:t>
            </a:r>
            <a:r>
              <a:rPr lang="zh-CN" altLang="en-US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，教学</a:t>
            </a:r>
            <a:r>
              <a:rPr lang="en-US" altLang="zh-CN" sz="20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网络安全。</a:t>
            </a:r>
            <a:endParaRPr lang="en-US" altLang="zh-CN" sz="20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00995" y="558800"/>
            <a:ext cx="1351915" cy="1351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的前前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前世</a:t>
            </a:r>
            <a:endParaRPr lang="zh-CN" altLang="en-US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7927975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ASU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（亚利桑那州立大学）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的杰出黑客团队维护，并开源在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https://github.com/pwncollege/dojo</a:t>
            </a: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支撑亚利桑那州立大学的网络安全课程，并向全球有兴趣的人免费开放。</a:t>
            </a: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被誉为国外排名第一教学平台。</a:t>
            </a: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US" sz="32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zh-CN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的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  <a:sym typeface="+mn-ea"/>
              </a:rPr>
              <a:t>前前前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世</a:t>
            </a:r>
            <a:endParaRPr lang="zh-CN" altLang="en-US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7927975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ASU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（亚利桑那州立大学）</a:t>
            </a:r>
            <a:r>
              <a:rPr lang="en-US" altLang="zh-CN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的杰出黑客团队维护，并开源在https://github.com/pwncollege/dojo</a:t>
            </a: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支撑亚利桑那州立大学的网络安全课程，并向全球有兴趣的人免费开放。</a:t>
            </a: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被誉为国外排名第一教学平台。</a:t>
            </a:r>
            <a:endParaRPr lang="zh-CN" altLang="en-US" sz="24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US" sz="32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en-US" altLang="zh-CN" sz="32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80" y="1636395"/>
            <a:ext cx="8686800" cy="4608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1510" y="724018"/>
            <a:ext cx="4812202" cy="701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476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Times New Roman Regular" panose="02020603050405020304" charset="0"/>
                <a:cs typeface="Times New Roman Regular" panose="02020603050405020304" charset="0"/>
              </a:rPr>
              <a:t>Dojo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的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Poppins" panose="00000500000000000000" pitchFamily="2" charset="77"/>
                <a:cs typeface="Poppins" panose="00000500000000000000" pitchFamily="2" charset="77"/>
              </a:rPr>
              <a:t>前世</a:t>
            </a:r>
            <a:endParaRPr lang="zh-CN" altLang="en-US" sz="4800" b="1" dirty="0">
              <a:solidFill>
                <a:schemeClr val="bg1"/>
              </a:solidFill>
              <a:effectLst/>
              <a:latin typeface="Poppins" panose="00000500000000000000" pitchFamily="2" charset="77"/>
              <a:cs typeface="Poppins" panose="00000500000000000000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780" y="1747520"/>
            <a:ext cx="889444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"/>
            </a:pPr>
            <a:r>
              <a:rPr lang="en-US" altLang="zh-CN" sz="24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pwn.hust.college</a:t>
            </a:r>
            <a:endParaRPr lang="zh-CN" altLang="en-US" sz="240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bg1"/>
                </a:solidFill>
                <a:sym typeface="+mn-ea"/>
              </a:rPr>
              <a:t>在慕冬亮副教授的大力支持下，将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4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Dojo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引入了课堂，并让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同学们进行实践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操作，题目均为自主出题，更符合中国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40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pwner 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宝宝体质。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bg1"/>
                </a:solidFill>
                <a:sym typeface="+mn-ea"/>
              </a:rPr>
              <a:t>在2023学年软件安全理论课程教学投入使用。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bg1"/>
                </a:solidFill>
                <a:sym typeface="+mn-ea"/>
              </a:rPr>
              <a:t>在2023学年软件安全实验课程教学投入使用。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bg1"/>
                </a:solidFill>
                <a:sym typeface="+mn-ea"/>
              </a:rPr>
              <a:t>受到学生的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广泛好评。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Wingdings" panose="05000000000000000000" charset="0"/>
              <a:buChar char=""/>
            </a:pPr>
            <a:endParaRPr lang="zh-CN" altLang="en-US" sz="2400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logo_dark_circ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00995" y="284480"/>
            <a:ext cx="1351915" cy="1351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1634</Words>
  <Application>WPS 演示</Application>
  <PresentationFormat>Widescreen</PresentationFormat>
  <Paragraphs>171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4" baseType="lpstr">
      <vt:lpstr>Arial</vt:lpstr>
      <vt:lpstr>宋体</vt:lpstr>
      <vt:lpstr>Wingdings</vt:lpstr>
      <vt:lpstr>Poppins Medium</vt:lpstr>
      <vt:lpstr>Thonburi</vt:lpstr>
      <vt:lpstr>Poppins</vt:lpstr>
      <vt:lpstr>Wingdings</vt:lpstr>
      <vt:lpstr>Times New Roman Regular</vt:lpstr>
      <vt:lpstr>等线</vt:lpstr>
      <vt:lpstr>汉仪中等线KW</vt:lpstr>
      <vt:lpstr>Calibri</vt:lpstr>
      <vt:lpstr>微软雅黑</vt:lpstr>
      <vt:lpstr>汉仪旗黑</vt:lpstr>
      <vt:lpstr>宋体</vt:lpstr>
      <vt:lpstr>Arial Unicode MS</vt:lpstr>
      <vt:lpstr>Calibri Light</vt:lpstr>
      <vt:lpstr>Helvetica Neue</vt:lpstr>
      <vt:lpstr>汉仪书宋二KW</vt:lpstr>
      <vt:lpstr>Poppins</vt:lpstr>
      <vt:lpstr>Poppins Medium</vt:lpstr>
      <vt:lpstr>苹方-简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Nudžejma</dc:creator>
  <cp:lastModifiedBy>晨曦微露倾半世阳光1389928605</cp:lastModifiedBy>
  <cp:revision>15</cp:revision>
  <dcterms:created xsi:type="dcterms:W3CDTF">2024-05-25T06:25:07Z</dcterms:created>
  <dcterms:modified xsi:type="dcterms:W3CDTF">2024-05-25T06:25:07Z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3D58E5422B3AC96A4A695066670E7BD8_42</vt:lpwstr>
  </property>
  <property fmtid="{D5CDD505-2E9C-101B-9397-08002B2CF9AE}" pid="3" name="KSOProductBuildVer">
    <vt:lpwstr>2052-6.0.2.8225</vt:lpwstr>
  </property>
</Properties>
</file>